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69" r:id="rId3"/>
    <p:sldId id="273" r:id="rId4"/>
    <p:sldId id="258" r:id="rId5"/>
    <p:sldId id="257" r:id="rId6"/>
    <p:sldId id="259" r:id="rId7"/>
    <p:sldId id="262" r:id="rId8"/>
    <p:sldId id="260" r:id="rId9"/>
    <p:sldId id="275" r:id="rId10"/>
    <p:sldId id="276" r:id="rId11"/>
    <p:sldId id="270" r:id="rId12"/>
    <p:sldId id="271" r:id="rId13"/>
    <p:sldId id="264" r:id="rId14"/>
    <p:sldId id="263" r:id="rId15"/>
    <p:sldId id="266" r:id="rId16"/>
    <p:sldId id="261" r:id="rId17"/>
    <p:sldId id="274" r:id="rId18"/>
    <p:sldId id="278" r:id="rId19"/>
    <p:sldId id="282" r:id="rId20"/>
    <p:sldId id="277" r:id="rId21"/>
    <p:sldId id="281" r:id="rId22"/>
    <p:sldId id="280" r:id="rId23"/>
    <p:sldId id="272" r:id="rId24"/>
    <p:sldId id="279" r:id="rId25"/>
    <p:sldId id="284" r:id="rId26"/>
    <p:sldId id="268" r:id="rId27"/>
    <p:sldId id="285" r:id="rId28"/>
    <p:sldId id="286" r:id="rId29"/>
    <p:sldId id="283" r:id="rId30"/>
    <p:sldId id="288" r:id="rId31"/>
    <p:sldId id="287" r:id="rId32"/>
    <p:sldId id="290" r:id="rId33"/>
    <p:sldId id="289" r:id="rId34"/>
    <p:sldId id="298" r:id="rId35"/>
    <p:sldId id="295" r:id="rId36"/>
    <p:sldId id="307" r:id="rId37"/>
    <p:sldId id="299" r:id="rId38"/>
    <p:sldId id="291" r:id="rId39"/>
    <p:sldId id="292" r:id="rId40"/>
    <p:sldId id="293" r:id="rId41"/>
    <p:sldId id="294" r:id="rId42"/>
    <p:sldId id="297" r:id="rId43"/>
    <p:sldId id="301" r:id="rId44"/>
    <p:sldId id="302" r:id="rId45"/>
    <p:sldId id="303" r:id="rId46"/>
    <p:sldId id="304" r:id="rId47"/>
    <p:sldId id="305" r:id="rId48"/>
    <p:sldId id="300" r:id="rId49"/>
    <p:sldId id="296" r:id="rId50"/>
    <p:sldId id="306" r:id="rId51"/>
    <p:sldId id="267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31"/>
    <p:restoredTop sz="97030"/>
  </p:normalViewPr>
  <p:slideViewPr>
    <p:cSldViewPr snapToGrid="0">
      <p:cViewPr varScale="1">
        <p:scale>
          <a:sx n="146" d="100"/>
          <a:sy n="146" d="100"/>
        </p:scale>
        <p:origin x="16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BA972B-C7FA-6741-BEC8-0F25512E3DFC}" type="datetimeFigureOut">
              <a:rPr lang="en-US" smtClean="0"/>
              <a:t>8/9/24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6805D3-FAE6-AD40-9753-6410F554A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808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05D3-FAE6-AD40-9753-6410F554AF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8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5D2CF-6C91-ED65-39D5-21E4CF9AF7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ED64A9-0BA2-537C-3D8A-469B1721F2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53D08-9120-FDF5-AD2F-267E31C15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72B2B-4018-9F4E-8FBB-46E320952B7B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63401-E63D-4421-7A1B-8D204A836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11C32-75A5-2AFB-6649-4ED9F70D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50FC3-E24D-9342-8356-55843AB89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77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B8746-C979-4AD3-1F32-DB84443F8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37C71D-DF25-5E32-4AC5-F226F1F46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F054A-DCB4-0FBC-FFC9-D9BB0971A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72B2B-4018-9F4E-8FBB-46E320952B7B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894E7-38BB-02B8-D14C-FE1932121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BBEF9-D85F-3425-024B-313B3CF82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50FC3-E24D-9342-8356-55843AB89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5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0B3B55-E30B-C4A9-0EC8-76B5E54B27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65EC56-0C1E-C236-DD1D-A71FDC7E95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2D542-53C1-8159-1C3F-887B06811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72B2B-4018-9F4E-8FBB-46E320952B7B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47EC0-0E2D-AAC7-C8CD-D839C1861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1EC96-AA3B-3804-30B0-4DE9BEECC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50FC3-E24D-9342-8356-55843AB89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49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0D8E5-1DCB-9BC6-6091-C3BA4312A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FF6D5-6513-6171-BC50-75D343A10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0FF006-159A-928F-095B-81F9350C0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72B2B-4018-9F4E-8FBB-46E320952B7B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50A0B-92AF-44AC-8995-D091909E2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F484B-E0CA-ABF3-FEDB-BF3605D78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50FC3-E24D-9342-8356-55843AB89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022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5DE8E-2526-4F91-96FE-B10A32845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B4BBD-1910-196A-E6E0-F15A0B970D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AAC64-F36A-3D73-EFB8-A930D0FBF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72B2B-4018-9F4E-8FBB-46E320952B7B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3A8EC-872A-6620-6FC0-6A59E54AB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23959-DC1D-1559-A42C-52C707D0E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50FC3-E24D-9342-8356-55843AB89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086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2D88A-373A-CBDD-4BD9-12D53DDD2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CE99A-4C5B-14B9-564C-1A24884D61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E87F0F-E9AB-077D-347D-C2EFBB36F1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487A10-42E8-989D-D604-25EB6EFD0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72B2B-4018-9F4E-8FBB-46E320952B7B}" type="datetimeFigureOut">
              <a:rPr lang="en-US" smtClean="0"/>
              <a:t>8/9/24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D60FC9-2A8F-07C1-C25D-C3D771C47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468D0-92B7-9500-E541-C1D50C79C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50FC3-E24D-9342-8356-55843AB89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279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1CA67-711E-29AC-7FBC-A20AFA92C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95C932-0A25-D4CA-8DB2-7A4DEB02C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669F6D-8445-37B7-679D-F2850AC9FD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FE2DB2-1DE3-A3D0-938C-0DE5839762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7E1E16-20DA-0785-12D5-F4A72F7F53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A7A6F2-1A50-FD2A-0936-362B3C8D2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72B2B-4018-9F4E-8FBB-46E320952B7B}" type="datetimeFigureOut">
              <a:rPr lang="en-US" smtClean="0"/>
              <a:t>8/9/24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CBA1A7-871A-9108-EAB3-0FD61836E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C8481C-48BC-CCEB-557A-4B392DD34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50FC3-E24D-9342-8356-55843AB89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15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26175-C1CD-BB96-D5D6-28ADBB33C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3AFACD-3F8F-B338-D895-A9ED8B393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72B2B-4018-9F4E-8FBB-46E320952B7B}" type="datetimeFigureOut">
              <a:rPr lang="en-US" smtClean="0"/>
              <a:t>8/9/24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25F986-2961-D739-F74E-6146A8551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06CCC8-7D98-AB0E-1453-8419C712E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50FC3-E24D-9342-8356-55843AB89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93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FEFAF1-124E-2D58-E4DE-BB6D95D0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72B2B-4018-9F4E-8FBB-46E320952B7B}" type="datetimeFigureOut">
              <a:rPr lang="en-US" smtClean="0"/>
              <a:t>8/9/24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BD1A7B-46B3-DF34-B5F0-BE233AA46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5CC2C9-5D71-3A69-7CB1-69726A62C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50FC3-E24D-9342-8356-55843AB89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12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6A3D-4A5C-660B-27FD-29AD248E1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9BEA8-B625-FB1B-AF46-C3BC7EEE6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EADAA2-09F3-D1BB-4D2E-6209C40EA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2C3317-1B2D-2475-22EB-2FE4EE126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72B2B-4018-9F4E-8FBB-46E320952B7B}" type="datetimeFigureOut">
              <a:rPr lang="en-US" smtClean="0"/>
              <a:t>8/9/24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DFE581-BB52-FF3B-A56A-FB905E2E2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5B8A4-3CCB-212C-6095-AEB60789F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50FC3-E24D-9342-8356-55843AB89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011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0DF36-622E-14BD-DF7B-4262BABD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93E9D9-DC22-1920-78A2-F76F572E5E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350B3D-D9E1-051C-C13E-62C2853B17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4F2B2C-9FB5-3CA9-8458-42A824E44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72B2B-4018-9F4E-8FBB-46E320952B7B}" type="datetimeFigureOut">
              <a:rPr lang="en-US" smtClean="0"/>
              <a:t>8/9/24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27AD8D-DE13-2A9F-727A-C180939C7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03886F-C0B8-A176-3D0B-AB4930A24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50FC3-E24D-9342-8356-55843AB89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8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4B9635-61D7-A7D3-0484-25097FB61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4D9EC4-C10F-2F77-7F7C-46B697C605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26E1B-31A8-4078-D012-9C361F7A21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72B2B-4018-9F4E-8FBB-46E320952B7B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5A2DA-8F38-160C-CF64-0697AE4A0C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7EF6E-A435-4378-B437-D1E0F9FCD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350FC3-E24D-9342-8356-55843AB89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745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jasperfx/EventDrivenArchitectureWorkshop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endb.io/" TargetMode="External"/><Relationship Id="rId2" Type="http://schemas.openxmlformats.org/officeDocument/2006/relationships/hyperlink" Target="https://jasperfx.net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s://wolverine.netlify.app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DB3814-EC45-91D7-DCAC-F6351508DF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0407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/>
              <a:t>CQRS and Event Sourcing</a:t>
            </a:r>
            <a:br>
              <a:rPr lang="en-US" sz="5200"/>
            </a:br>
            <a:r>
              <a:rPr lang="en-US" sz="5200"/>
              <a:t>with the “Critter Stack”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F747AA-961A-13E9-260F-797C2AFDAC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0408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n-US" dirty="0"/>
              <a:t>August 14th, 2024</a:t>
            </a:r>
          </a:p>
        </p:txBody>
      </p:sp>
      <p:pic>
        <p:nvPicPr>
          <p:cNvPr id="7" name="Picture 6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61C7239C-02B4-66CA-2FC5-37AFA90AE5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3" r="-1" b="1425"/>
          <a:stretch/>
        </p:blipFill>
        <p:spPr>
          <a:xfrm>
            <a:off x="20" y="10"/>
            <a:ext cx="699288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52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9F6C6F-7615-6172-F72C-E21D5BFE0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Why a Document Database?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41BEE-C92D-6D7B-DDC4-8F888C62B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Because you can develop faster, full stop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Handles deep nested structures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Great story for polymorphic entities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Advantageous when entities are self-contained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935164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3A7E0-AFB6-4075-0F6A-453E3A234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Event Sourcing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203844-1973-459F-683D-27F1F2C936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2" b="603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B774D7-446A-E0DA-4455-CB9D7CC645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>
                <a:solidFill>
                  <a:srgbClr val="383838"/>
                </a:solidFill>
                <a:highlight>
                  <a:srgbClr val="FFFFFF"/>
                </a:highlight>
              </a:rPr>
              <a:t>A</a:t>
            </a:r>
            <a:r>
              <a:rPr lang="en-US" sz="2800" b="0" i="0" dirty="0">
                <a:solidFill>
                  <a:srgbClr val="383838"/>
                </a:solidFill>
                <a:effectLst/>
                <a:highlight>
                  <a:srgbClr val="FFFFFF"/>
                </a:highlight>
              </a:rPr>
              <a:t> style of persistence where the single source of truth, system state is a read only, append only sequence of all the events that resulted in a change in the system state.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8253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0FB56-44A5-8D04-5EB5-179A5749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Advantages to Event Sourcing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298BCD-6E20-737A-A303-397040540E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/>
              <a:t>Usage of Business Language</a:t>
            </a:r>
          </a:p>
          <a:p>
            <a:r>
              <a:rPr lang="en-US" sz="2200" dirty="0"/>
              <a:t>Audit Log</a:t>
            </a:r>
          </a:p>
          <a:p>
            <a:r>
              <a:rPr lang="en-US" sz="2200" dirty="0"/>
              <a:t>Temporal Querying / “Time Travel”</a:t>
            </a:r>
          </a:p>
          <a:p>
            <a:r>
              <a:rPr lang="en-US" sz="2200" dirty="0"/>
              <a:t>Retrofitting Metrics</a:t>
            </a:r>
          </a:p>
          <a:p>
            <a:r>
              <a:rPr lang="en-US" sz="2200" dirty="0"/>
              <a:t>Complement to CQRS</a:t>
            </a:r>
          </a:p>
          <a:p>
            <a:r>
              <a:rPr lang="en-US" sz="2200" dirty="0"/>
              <a:t>Concurrency</a:t>
            </a:r>
          </a:p>
          <a:p>
            <a:pPr marL="0"/>
            <a:endParaRPr lang="en-US" sz="2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ACB378-DE76-0743-BCE4-5C12D82FA09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10521" r="1" b="1919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4688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00061-C272-ADB7-9899-424479711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Help Desk API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7757A-4E6D-A03E-1678-E5C722E72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277955"/>
            <a:ext cx="7214616" cy="427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555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4A1827-A58E-85CF-DF59-DE960E449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Event Storming – Help Desk Service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71D6B-6907-0114-51FE-C32A8C3E0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061" y="2633472"/>
            <a:ext cx="6156830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064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E58B05-8D99-1FF5-35EB-89FD38DBA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Marten Event Sourcing </a:t>
            </a:r>
            <a:r>
              <a:rPr lang="en-US" sz="6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Quickstart</a:t>
            </a:r>
            <a:endParaRPr lang="en-US" sz="6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10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99EFE50-5D54-130E-00F2-B225BA3B0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79445" y="640080"/>
            <a:ext cx="5564317" cy="555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7586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96D106-60FF-224D-E425-CCFD0DC01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Marten Terminology</a:t>
            </a:r>
          </a:p>
        </p:txBody>
      </p:sp>
      <p:sp>
        <p:nvSpPr>
          <p:cNvPr id="205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751A8-13AA-B95C-8639-4332C272A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10620538" cy="3410712"/>
          </a:xfrm>
        </p:spPr>
        <p:txBody>
          <a:bodyPr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Event - </a:t>
            </a:r>
            <a:r>
              <a:rPr lang="en-US" sz="2000" b="0" i="0" dirty="0">
                <a:solidFill>
                  <a:srgbClr val="3C3C43"/>
                </a:solidFill>
                <a:effectLst/>
                <a:highlight>
                  <a:srgbClr val="FFFFFF"/>
                </a:highlight>
              </a:rPr>
              <a:t>a persisted business event representing a change in state or record of an action taken in the system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Stream - </a:t>
            </a:r>
            <a:r>
              <a:rPr lang="en-US" sz="2000" b="0" i="0" dirty="0">
                <a:solidFill>
                  <a:srgbClr val="3C3C43"/>
                </a:solidFill>
                <a:effectLst/>
                <a:highlight>
                  <a:srgbClr val="FFFFFF"/>
                </a:highlight>
              </a:rPr>
              <a:t>a related "stream" of events representing a single business workflow or concept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Projection - any strategy for generating a “read side” view of the system state from the events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Aggregate – in Marten terms, a flavor of projection that combines a related set of events into a single view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92315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0FB56-44A5-8D04-5EB5-179A5749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Marten Projections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2FD4A1-2682-FC70-C9D8-E2320D578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935260"/>
            <a:ext cx="7214616" cy="496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02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0FB56-44A5-8D04-5EB5-179A5749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10429712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dirty="0"/>
              <a:t>Our first ”Incident” Projection</a:t>
            </a:r>
            <a:endParaRPr lang="en-US" sz="5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66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96D106-60FF-224D-E425-CCFD0DC01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9520"/>
            <a:ext cx="6031121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”Read Side” Web Service</a:t>
            </a:r>
          </a:p>
        </p:txBody>
      </p:sp>
      <p:sp>
        <p:nvSpPr>
          <p:cNvPr id="205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631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9F6C6F-7615-6172-F72C-E21D5BFE0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Goals of this Workshop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41BEE-C92D-6D7B-DDC4-8F888C62B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670097" cy="332066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Introduction to Event Sourcing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goes into building a robust Event Driven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Convincing you all to use the “Critter Stack!”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Make you love the idea of low ceremony code</a:t>
            </a:r>
          </a:p>
          <a:p>
            <a:endParaRPr lang="en-US" sz="17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8FDF02-4269-DF12-B708-065AA2B48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6509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96D106-60FF-224D-E425-CCFD0DC01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9520"/>
            <a:ext cx="6031121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Projection Considerations</a:t>
            </a:r>
          </a:p>
        </p:txBody>
      </p:sp>
      <p:sp>
        <p:nvSpPr>
          <p:cNvPr id="205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751A8-13AA-B95C-8639-4332C272A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7050024" cy="3410712"/>
          </a:xfrm>
        </p:spPr>
        <p:txBody>
          <a:bodyPr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Inline – simple approach, strong consistency, slower ”writes”, faster “reads”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Live – simple approach, strong consistency, faster “writes”, slower “reads”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Async – more complicated, eventual consistency, fast “writes”, fast “reads”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71099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96D106-60FF-224D-E425-CCFD0DC01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9520"/>
            <a:ext cx="6031121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Time Travel</a:t>
            </a:r>
          </a:p>
        </p:txBody>
      </p:sp>
      <p:sp>
        <p:nvSpPr>
          <p:cNvPr id="205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587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D3C3A-676A-771B-51B9-9581F2F40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Fast Web Services</a:t>
            </a:r>
          </a:p>
        </p:txBody>
      </p:sp>
      <p:pic>
        <p:nvPicPr>
          <p:cNvPr id="1026" name="Picture 2" descr="🔥 Japanese marten 🔥 : r/NatureIsFuckingLit">
            <a:extLst>
              <a:ext uri="{FF2B5EF4-FFF2-40B4-BE49-F238E27FC236}">
                <a16:creationId xmlns:a16="http://schemas.microsoft.com/office/drawing/2014/main" id="{701A46C5-98F8-0E69-1996-51F07B88411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70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0FB56-44A5-8D04-5EB5-179A5749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CQRS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298BCD-6E20-737A-A303-397040540E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2200" b="1" dirty="0"/>
              <a:t>C</a:t>
            </a:r>
            <a:r>
              <a:rPr lang="en-US" sz="2200" dirty="0"/>
              <a:t>ommand </a:t>
            </a:r>
            <a:r>
              <a:rPr lang="en-US" sz="2200" b="1" dirty="0"/>
              <a:t>Q</a:t>
            </a:r>
            <a:r>
              <a:rPr lang="en-US" sz="2200" dirty="0"/>
              <a:t>uery </a:t>
            </a:r>
            <a:r>
              <a:rPr lang="en-US" sz="2200" b="1" dirty="0"/>
              <a:t>R</a:t>
            </a:r>
            <a:r>
              <a:rPr lang="en-US" sz="2200" dirty="0"/>
              <a:t>esponsibility </a:t>
            </a:r>
            <a:r>
              <a:rPr lang="en-US" sz="2200" b="1" dirty="0"/>
              <a:t>S</a:t>
            </a:r>
            <a:r>
              <a:rPr lang="en-US" sz="2200" dirty="0"/>
              <a:t>egregation</a:t>
            </a:r>
          </a:p>
          <a:p>
            <a:pPr marL="0"/>
            <a:r>
              <a:rPr lang="en-US" sz="2200" dirty="0"/>
              <a:t>A software architectural pattern where “reads” and “writes” are strictly segregated within the system</a:t>
            </a:r>
          </a:p>
        </p:txBody>
      </p:sp>
    </p:spTree>
    <p:extLst>
      <p:ext uri="{BB962C8B-B14F-4D97-AF65-F5344CB8AC3E}">
        <p14:creationId xmlns:p14="http://schemas.microsoft.com/office/powerpoint/2010/main" val="3702098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96D106-60FF-224D-E425-CCFD0DC01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7842504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Building Command Handlers</a:t>
            </a:r>
          </a:p>
        </p:txBody>
      </p:sp>
      <p:sp>
        <p:nvSpPr>
          <p:cNvPr id="205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751A8-13AA-B95C-8639-4332C272A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8878824" cy="3410712"/>
          </a:xfrm>
        </p:spPr>
        <p:txBody>
          <a:bodyPr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Validate command inputs</a:t>
            </a:r>
          </a:p>
          <a:p>
            <a:pPr marL="342900" indent="-342900"/>
            <a:r>
              <a:rPr lang="en-US" sz="2000" dirty="0"/>
              <a:t>Fetch existing “write” model state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Determine what new events to append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Managing transactions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Concurrency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Error handling and resiliency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Publishing events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Observability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55042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0FB56-44A5-8D04-5EB5-179A5749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8808720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Automated Integration Testing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298BCD-6E20-737A-A303-397040540E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2200" dirty="0"/>
              <a:t>Known inputs, expected outcomes</a:t>
            </a:r>
          </a:p>
          <a:p>
            <a:pPr marL="0"/>
            <a:r>
              <a:rPr lang="en-US" sz="2200" dirty="0"/>
              <a:t>Marten has built in test helpers for controlling system state in tests</a:t>
            </a:r>
          </a:p>
          <a:p>
            <a:pPr marL="0"/>
            <a:r>
              <a:rPr lang="en-US" sz="2200" dirty="0"/>
              <a:t>“Self-Contained Tests”</a:t>
            </a:r>
          </a:p>
        </p:txBody>
      </p:sp>
    </p:spTree>
    <p:extLst>
      <p:ext uri="{BB962C8B-B14F-4D97-AF65-F5344CB8AC3E}">
        <p14:creationId xmlns:p14="http://schemas.microsoft.com/office/powerpoint/2010/main" val="667405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3" name="Rectangle 5132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7DE54F-8765-EED9-9C61-2A9F66A03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Guest starring…</a:t>
            </a:r>
          </a:p>
        </p:txBody>
      </p:sp>
      <p:sp>
        <p:nvSpPr>
          <p:cNvPr id="5135" name="Rectangle 5134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37" name="Rectangle 5136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68C2F13-E171-314E-55C6-EEEDD4A428E2}"/>
              </a:ext>
            </a:extLst>
          </p:cNvPr>
          <p:cNvSpPr>
            <a:spLocks/>
          </p:cNvSpPr>
          <p:nvPr/>
        </p:nvSpPr>
        <p:spPr>
          <a:xfrm>
            <a:off x="1308367" y="1926266"/>
            <a:ext cx="4350446" cy="694946"/>
          </a:xfrm>
          <a:prstGeom prst="rect">
            <a:avLst/>
          </a:prstGeom>
        </p:spPr>
        <p:txBody>
          <a:bodyPr/>
          <a:lstStyle/>
          <a:p>
            <a:pPr defTabSz="768096">
              <a:spcAft>
                <a:spcPts val="600"/>
              </a:spcAft>
            </a:pPr>
            <a:r>
              <a:rPr lang="en-US" sz="3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Alba</a:t>
            </a:r>
            <a:endParaRPr lang="en-US" sz="3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7AD07A-40FF-F902-B6A9-AFB4902346AA}"/>
              </a:ext>
            </a:extLst>
          </p:cNvPr>
          <p:cNvSpPr>
            <a:spLocks/>
          </p:cNvSpPr>
          <p:nvPr/>
        </p:nvSpPr>
        <p:spPr>
          <a:xfrm>
            <a:off x="1308367" y="2621212"/>
            <a:ext cx="4350446" cy="3107844"/>
          </a:xfrm>
          <a:prstGeom prst="rect">
            <a:avLst/>
          </a:prstGeom>
        </p:spPr>
        <p:txBody>
          <a:bodyPr/>
          <a:lstStyle/>
          <a:p>
            <a:pPr defTabSz="768096">
              <a:spcAft>
                <a:spcPts val="600"/>
              </a:spcAft>
            </a:pPr>
            <a:r>
              <a:rPr lang="en-US" sz="2400" kern="1200" dirty="0">
                <a:solidFill>
                  <a:srgbClr val="3C3C43"/>
                </a:solidFill>
                <a:latin typeface="Chinese Quotes"/>
                <a:ea typeface="+mn-ea"/>
                <a:cs typeface="+mn-cs"/>
              </a:rPr>
              <a:t>Easy Integration testing for ASP.NET Core</a:t>
            </a:r>
          </a:p>
          <a:p>
            <a:pPr defTabSz="768096">
              <a:spcAft>
                <a:spcPts val="600"/>
              </a:spcAft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jasperfx.github.io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/alba/</a:t>
            </a:r>
            <a:endParaRPr lang="en-US" sz="24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741AEAB-B214-8683-BBBC-CA8B5ACFAB8E}"/>
              </a:ext>
            </a:extLst>
          </p:cNvPr>
          <p:cNvSpPr>
            <a:spLocks/>
          </p:cNvSpPr>
          <p:nvPr/>
        </p:nvSpPr>
        <p:spPr>
          <a:xfrm>
            <a:off x="5806104" y="1926266"/>
            <a:ext cx="4371871" cy="694946"/>
          </a:xfrm>
          <a:prstGeom prst="rect">
            <a:avLst/>
          </a:prstGeom>
        </p:spPr>
        <p:txBody>
          <a:bodyPr/>
          <a:lstStyle/>
          <a:p>
            <a:pPr defTabSz="768096">
              <a:spcAft>
                <a:spcPts val="600"/>
              </a:spcAft>
            </a:pPr>
            <a:r>
              <a:rPr lang="en-US" sz="3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Oakton</a:t>
            </a:r>
            <a:endParaRPr lang="en-US" sz="36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196899-A73C-FBC9-9DF9-21D1FBCC5D35}"/>
              </a:ext>
            </a:extLst>
          </p:cNvPr>
          <p:cNvSpPr>
            <a:spLocks/>
          </p:cNvSpPr>
          <p:nvPr/>
        </p:nvSpPr>
        <p:spPr>
          <a:xfrm>
            <a:off x="5806104" y="2621212"/>
            <a:ext cx="4371871" cy="3107844"/>
          </a:xfrm>
          <a:prstGeom prst="rect">
            <a:avLst/>
          </a:prstGeom>
        </p:spPr>
        <p:txBody>
          <a:bodyPr/>
          <a:lstStyle/>
          <a:p>
            <a:pPr defTabSz="768096">
              <a:spcAft>
                <a:spcPts val="600"/>
              </a:spcAft>
            </a:pPr>
            <a:r>
              <a:rPr lang="en-US" sz="2400" kern="1200" dirty="0">
                <a:solidFill>
                  <a:schemeClr val="tx1"/>
                </a:solidFill>
                <a:latin typeface="Inter var"/>
                <a:ea typeface="+mn-ea"/>
                <a:cs typeface="+mn-cs"/>
              </a:rPr>
              <a:t>Parsing and Utilities for Command Line Tools in </a:t>
            </a:r>
            <a:r>
              <a:rPr lang="en-US" sz="2400" kern="1200" dirty="0" err="1">
                <a:solidFill>
                  <a:schemeClr val="tx1"/>
                </a:solidFill>
                <a:latin typeface="Inter var"/>
                <a:ea typeface="+mn-ea"/>
                <a:cs typeface="+mn-cs"/>
              </a:rPr>
              <a:t>.Net</a:t>
            </a:r>
            <a:endParaRPr lang="en-US" sz="2400" kern="1200" dirty="0">
              <a:solidFill>
                <a:schemeClr val="tx1"/>
              </a:solidFill>
              <a:latin typeface="Inter var"/>
              <a:ea typeface="+mn-ea"/>
              <a:cs typeface="+mn-cs"/>
            </a:endParaRPr>
          </a:p>
          <a:p>
            <a:pPr defTabSz="768096">
              <a:spcAft>
                <a:spcPts val="600"/>
              </a:spcAft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jasperfx.github.io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oakton</a:t>
            </a:r>
            <a:endParaRPr lang="en-US" sz="2400" dirty="0"/>
          </a:p>
        </p:txBody>
      </p:sp>
      <p:pic>
        <p:nvPicPr>
          <p:cNvPr id="5124" name="Picture 4" descr="A green sign with white letters&#10;&#10;Description automatically generated">
            <a:extLst>
              <a:ext uri="{FF2B5EF4-FFF2-40B4-BE49-F238E27FC236}">
                <a16:creationId xmlns:a16="http://schemas.microsoft.com/office/drawing/2014/main" id="{B0B856BF-C41B-FEFE-7575-A839CF50C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831" y="4492194"/>
            <a:ext cx="5141802" cy="179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A map with a red star and blue text&#10;&#10;Description automatically generated">
            <a:extLst>
              <a:ext uri="{FF2B5EF4-FFF2-40B4-BE49-F238E27FC236}">
                <a16:creationId xmlns:a16="http://schemas.microsoft.com/office/drawing/2014/main" id="{9907BE9C-729F-6E6C-20A1-D691B8869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351" y="4044692"/>
            <a:ext cx="2353981" cy="209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2680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0FB56-44A5-8D04-5EB5-179A5749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8808720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Building a Test Harness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406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0FB56-44A5-8D04-5EB5-179A5749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8808720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Command Line Tools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58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96D106-60FF-224D-E425-CCFD0DC01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Wolverine</a:t>
            </a:r>
          </a:p>
        </p:txBody>
      </p:sp>
      <p:sp>
        <p:nvSpPr>
          <p:cNvPr id="205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751A8-13AA-B95C-8639-4332C272A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Open Source .NET 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Command Executor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Local Queueing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Asynchronous Messaging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Alternative HTTP Service 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Strong Integration with Marten</a:t>
            </a:r>
          </a:p>
          <a:p>
            <a:endParaRPr lang="en-US" sz="2000"/>
          </a:p>
        </p:txBody>
      </p:sp>
      <p:pic>
        <p:nvPicPr>
          <p:cNvPr id="2050" name="Picture 2" descr="Wolverine | Size, Habitat, &amp; Facts | Britannica">
            <a:extLst>
              <a:ext uri="{FF2B5EF4-FFF2-40B4-BE49-F238E27FC236}">
                <a16:creationId xmlns:a16="http://schemas.microsoft.com/office/drawing/2014/main" id="{8B0B8AD7-E1C7-E007-6283-6EA032FA3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131944"/>
            <a:ext cx="6903720" cy="459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7465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9F6C6F-7615-6172-F72C-E21D5BFE0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Environmental Requirements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41BEE-C92D-6D7B-DDC4-8F888C62B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10576560" cy="332066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Install .NET 8 SDK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Install Docker Desktop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Clone </a:t>
            </a:r>
            <a:r>
              <a:rPr lang="en-US" sz="2400" dirty="0">
                <a:hlinkClick r:id="rId2"/>
              </a:rPr>
              <a:t>https://github.com/Jjasperfx/EventDrivenArchitectureWorkshop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From the command line, run “docker compose up –d”</a:t>
            </a: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1694734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0FB56-44A5-8D04-5EB5-179A5749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8808720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Background work with Wolverine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975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0FB56-44A5-8D04-5EB5-179A5749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8808720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Wolverine as Mediator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3743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0FB56-44A5-8D04-5EB5-179A5749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8808720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Aggregate Handler Workflow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478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0FB56-44A5-8D04-5EB5-179A5749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0040"/>
            <a:ext cx="6692827" cy="38926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Drink the Koolaid and use Wolverine for HTTP </a:t>
            </a:r>
          </a:p>
        </p:txBody>
      </p:sp>
      <p:sp>
        <p:nvSpPr>
          <p:cNvPr id="308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Graphic Jigsaw Puzzle by Eve Otto ...">
            <a:extLst>
              <a:ext uri="{FF2B5EF4-FFF2-40B4-BE49-F238E27FC236}">
                <a16:creationId xmlns:a16="http://schemas.microsoft.com/office/drawing/2014/main" id="{343ED561-0902-90C7-F1D3-498DD9283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81544" y="836302"/>
            <a:ext cx="4087368" cy="494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650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0FB56-44A5-8D04-5EB5-179A5749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8808720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Fluent Validation Middleware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013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0FB56-44A5-8D04-5EB5-179A5749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Unwinding the Magic</a:t>
            </a:r>
          </a:p>
        </p:txBody>
      </p:sp>
      <p:sp>
        <p:nvSpPr>
          <p:cNvPr id="5129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Unicorn Magic Meme - Doug Henning (Shia Labeouf)">
            <a:extLst>
              <a:ext uri="{FF2B5EF4-FFF2-40B4-BE49-F238E27FC236}">
                <a16:creationId xmlns:a16="http://schemas.microsoft.com/office/drawing/2014/main" id="{7031A348-0C3D-ED29-2498-32B8A4B7F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40" r="19540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57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0FB56-44A5-8D04-5EB5-179A5749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8808720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Subscribing to Events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151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0FB56-44A5-8D04-5EB5-179A5749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8808720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Transactional Outbox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079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0FB56-44A5-8D04-5EB5-179A5749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8808720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Integration Testing for Wolverine Message Handling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185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0FB56-44A5-8D04-5EB5-179A5749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8808720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Vertical Slice Architecture the Wolverine Way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923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6ECEE03-918F-43ED-A7B3-F1BDE3FCE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59DFAA-7706-CE7E-2CE9-BBDA44E2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1"/>
            <a:ext cx="10515600" cy="12702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Building a Critter Stack Application Series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010B55F0-C448-403A-8231-AD42A7BA2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2682" y="1661139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with a cat and a letter&#10;&#10;Description automatically generated">
            <a:extLst>
              <a:ext uri="{FF2B5EF4-FFF2-40B4-BE49-F238E27FC236}">
                <a16:creationId xmlns:a16="http://schemas.microsoft.com/office/drawing/2014/main" id="{6DB5DBFF-123A-60BB-D523-560503BBA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54" b="-4"/>
          <a:stretch/>
        </p:blipFill>
        <p:spPr>
          <a:xfrm flipH="1">
            <a:off x="1088571" y="3028648"/>
            <a:ext cx="2946682" cy="3049046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1" y="60"/>
                </a:moveTo>
                <a:cubicBezTo>
                  <a:pt x="945946" y="-443"/>
                  <a:pt x="1004683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9" y="18018"/>
                  <a:pt x="2192264" y="13196"/>
                </a:cubicBezTo>
                <a:cubicBezTo>
                  <a:pt x="2323253" y="7660"/>
                  <a:pt x="2454242" y="2928"/>
                  <a:pt x="2585114" y="13911"/>
                </a:cubicBezTo>
                <a:cubicBezTo>
                  <a:pt x="2699008" y="24482"/>
                  <a:pt x="2813668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5" y="161085"/>
                  <a:pt x="3501168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4" y="516245"/>
                  <a:pt x="3512114" y="559861"/>
                </a:cubicBezTo>
                <a:cubicBezTo>
                  <a:pt x="3491119" y="656469"/>
                  <a:pt x="3485618" y="754605"/>
                  <a:pt x="3495724" y="852186"/>
                </a:cubicBezTo>
                <a:cubicBezTo>
                  <a:pt x="3504578" y="948437"/>
                  <a:pt x="3505176" y="1044867"/>
                  <a:pt x="3502664" y="1141386"/>
                </a:cubicBezTo>
                <a:cubicBezTo>
                  <a:pt x="3500391" y="1228440"/>
                  <a:pt x="3500750" y="1315584"/>
                  <a:pt x="3507210" y="1402639"/>
                </a:cubicBezTo>
                <a:cubicBezTo>
                  <a:pt x="3514626" y="1500407"/>
                  <a:pt x="3520966" y="1598176"/>
                  <a:pt x="3506252" y="1695857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5" y="2178986"/>
                  <a:pt x="3505415" y="2292381"/>
                </a:cubicBezTo>
                <a:cubicBezTo>
                  <a:pt x="3514746" y="2447918"/>
                  <a:pt x="3522761" y="2603544"/>
                  <a:pt x="3508406" y="2759171"/>
                </a:cubicBezTo>
                <a:cubicBezTo>
                  <a:pt x="3497997" y="2866762"/>
                  <a:pt x="3488427" y="2974352"/>
                  <a:pt x="3496442" y="3082389"/>
                </a:cubicBezTo>
                <a:cubicBezTo>
                  <a:pt x="3502066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7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8" y="3642229"/>
                  <a:pt x="1771055" y="3636431"/>
                </a:cubicBezTo>
                <a:cubicBezTo>
                  <a:pt x="1659183" y="3633576"/>
                  <a:pt x="1547429" y="3634736"/>
                  <a:pt x="1435676" y="3638305"/>
                </a:cubicBezTo>
                <a:cubicBezTo>
                  <a:pt x="1179420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4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40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2" y="9535"/>
                </a:cubicBezTo>
                <a:cubicBezTo>
                  <a:pt x="769619" y="4223"/>
                  <a:pt x="828415" y="562"/>
                  <a:pt x="887181" y="60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50BD7E-4EDA-4DED-C035-80E8C61C3A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" r="3028" b="6"/>
          <a:stretch/>
        </p:blipFill>
        <p:spPr>
          <a:xfrm>
            <a:off x="4333556" y="2604527"/>
            <a:ext cx="3524888" cy="3647338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1" y="60"/>
                </a:moveTo>
                <a:cubicBezTo>
                  <a:pt x="945947" y="-443"/>
                  <a:pt x="1004683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9" y="18018"/>
                  <a:pt x="2192264" y="13196"/>
                </a:cubicBezTo>
                <a:cubicBezTo>
                  <a:pt x="2323253" y="7660"/>
                  <a:pt x="2454242" y="2928"/>
                  <a:pt x="2585114" y="13911"/>
                </a:cubicBezTo>
                <a:cubicBezTo>
                  <a:pt x="2699008" y="24482"/>
                  <a:pt x="2813669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5" y="161085"/>
                  <a:pt x="3501169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4" y="516245"/>
                  <a:pt x="3512114" y="559861"/>
                </a:cubicBezTo>
                <a:cubicBezTo>
                  <a:pt x="3491119" y="656469"/>
                  <a:pt x="3485618" y="754605"/>
                  <a:pt x="3495724" y="852186"/>
                </a:cubicBezTo>
                <a:cubicBezTo>
                  <a:pt x="3504578" y="948437"/>
                  <a:pt x="3505176" y="1044867"/>
                  <a:pt x="3502664" y="1141386"/>
                </a:cubicBezTo>
                <a:cubicBezTo>
                  <a:pt x="3500391" y="1228440"/>
                  <a:pt x="3500750" y="1315584"/>
                  <a:pt x="3507210" y="1402639"/>
                </a:cubicBezTo>
                <a:cubicBezTo>
                  <a:pt x="3514626" y="1500407"/>
                  <a:pt x="3520966" y="1598176"/>
                  <a:pt x="3506252" y="1695857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6" y="2178986"/>
                  <a:pt x="3505415" y="2292381"/>
                </a:cubicBezTo>
                <a:cubicBezTo>
                  <a:pt x="3514746" y="2447918"/>
                  <a:pt x="3522761" y="2603544"/>
                  <a:pt x="3508406" y="2759171"/>
                </a:cubicBezTo>
                <a:cubicBezTo>
                  <a:pt x="3497997" y="2866762"/>
                  <a:pt x="3488428" y="2974352"/>
                  <a:pt x="3496442" y="3082389"/>
                </a:cubicBezTo>
                <a:cubicBezTo>
                  <a:pt x="3502066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8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8" y="3642229"/>
                  <a:pt x="1771055" y="3636431"/>
                </a:cubicBezTo>
                <a:cubicBezTo>
                  <a:pt x="1659183" y="3633576"/>
                  <a:pt x="1547429" y="3634736"/>
                  <a:pt x="1435676" y="3638305"/>
                </a:cubicBezTo>
                <a:cubicBezTo>
                  <a:pt x="1179420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4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40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2" y="9535"/>
                </a:cubicBezTo>
                <a:cubicBezTo>
                  <a:pt x="769619" y="4223"/>
                  <a:pt x="828415" y="562"/>
                  <a:pt x="887181" y="60"/>
                </a:cubicBezTo>
                <a:close/>
              </a:path>
            </a:pathLst>
          </a:custGeom>
        </p:spPr>
      </p:pic>
      <p:pic>
        <p:nvPicPr>
          <p:cNvPr id="6" name="Picture 5" descr="A yellow letter with arrows in the middle&#10;&#10;Description automatically generated">
            <a:extLst>
              <a:ext uri="{FF2B5EF4-FFF2-40B4-BE49-F238E27FC236}">
                <a16:creationId xmlns:a16="http://schemas.microsoft.com/office/drawing/2014/main" id="{3C4EC124-7832-2F88-6E93-AA4811E317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7" r="-4" b="-4"/>
          <a:stretch/>
        </p:blipFill>
        <p:spPr>
          <a:xfrm>
            <a:off x="8156747" y="2604528"/>
            <a:ext cx="3524888" cy="3647338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0" y="60"/>
                </a:moveTo>
                <a:cubicBezTo>
                  <a:pt x="945946" y="-442"/>
                  <a:pt x="1004683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8" y="18018"/>
                  <a:pt x="2192263" y="13196"/>
                </a:cubicBezTo>
                <a:cubicBezTo>
                  <a:pt x="2323253" y="7660"/>
                  <a:pt x="2454242" y="2928"/>
                  <a:pt x="2585113" y="13911"/>
                </a:cubicBezTo>
                <a:cubicBezTo>
                  <a:pt x="2699008" y="24482"/>
                  <a:pt x="2813668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4" y="161085"/>
                  <a:pt x="3501168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3" y="516245"/>
                  <a:pt x="3512114" y="559861"/>
                </a:cubicBezTo>
                <a:cubicBezTo>
                  <a:pt x="3491119" y="656469"/>
                  <a:pt x="3485617" y="754605"/>
                  <a:pt x="3495724" y="852186"/>
                </a:cubicBezTo>
                <a:cubicBezTo>
                  <a:pt x="3504577" y="948437"/>
                  <a:pt x="3505176" y="1044867"/>
                  <a:pt x="3502664" y="1141386"/>
                </a:cubicBezTo>
                <a:cubicBezTo>
                  <a:pt x="3500391" y="1228440"/>
                  <a:pt x="3500749" y="1315584"/>
                  <a:pt x="3507210" y="1402639"/>
                </a:cubicBezTo>
                <a:cubicBezTo>
                  <a:pt x="3514626" y="1500407"/>
                  <a:pt x="3520966" y="1598176"/>
                  <a:pt x="3506251" y="1695857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5" y="2178986"/>
                  <a:pt x="3505414" y="2292381"/>
                </a:cubicBezTo>
                <a:cubicBezTo>
                  <a:pt x="3514746" y="2447918"/>
                  <a:pt x="3522760" y="2603544"/>
                  <a:pt x="3508405" y="2759171"/>
                </a:cubicBezTo>
                <a:cubicBezTo>
                  <a:pt x="3497997" y="2866762"/>
                  <a:pt x="3488427" y="2974352"/>
                  <a:pt x="3496442" y="3082389"/>
                </a:cubicBezTo>
                <a:cubicBezTo>
                  <a:pt x="3502065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7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7" y="3642229"/>
                  <a:pt x="1771055" y="3636431"/>
                </a:cubicBezTo>
                <a:cubicBezTo>
                  <a:pt x="1659183" y="3633576"/>
                  <a:pt x="1547429" y="3634736"/>
                  <a:pt x="1435675" y="3638305"/>
                </a:cubicBezTo>
                <a:cubicBezTo>
                  <a:pt x="1179419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3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40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1" y="9535"/>
                </a:cubicBezTo>
                <a:cubicBezTo>
                  <a:pt x="769618" y="4223"/>
                  <a:pt x="828414" y="562"/>
                  <a:pt x="887180" y="6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3528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0FB56-44A5-8D04-5EB5-179A5749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8808720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Asynchronous Messaging with Wolverine and Rabbit MQ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358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0FB56-44A5-8D04-5EB5-179A5749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8808720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The “Stateful Resource” Model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6952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0FB56-44A5-8D04-5EB5-179A5749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8808720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Error Handling and Resiliency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6317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0FB56-44A5-8D04-5EB5-179A5749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8808720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Retries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4810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0FB56-44A5-8D04-5EB5-179A5749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8808720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Dead Letter Queues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0938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0FB56-44A5-8D04-5EB5-179A5749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8808720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Message Timeouts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394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0FB56-44A5-8D04-5EB5-179A5749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8808720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Circuit Breakers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9468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0FB56-44A5-8D04-5EB5-179A5749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3577456"/>
            <a:ext cx="10909640" cy="16878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Critical Errors</a:t>
            </a:r>
          </a:p>
        </p:txBody>
      </p:sp>
      <p:pic>
        <p:nvPicPr>
          <p:cNvPr id="7170" name="Picture 2" descr="YARN | Shut them all down, hurry ...">
            <a:extLst>
              <a:ext uri="{FF2B5EF4-FFF2-40B4-BE49-F238E27FC236}">
                <a16:creationId xmlns:a16="http://schemas.microsoft.com/office/drawing/2014/main" id="{0675DFCB-5BAB-CE4D-174B-09154AC43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85371" y="591670"/>
            <a:ext cx="6416662" cy="274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7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2787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0FB56-44A5-8D04-5EB5-179A5749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8808720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Designing for Concurrency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3189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0FB56-44A5-8D04-5EB5-179A5749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3577456"/>
            <a:ext cx="10909640" cy="16878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Open Telemetry and Metrics</a:t>
            </a:r>
          </a:p>
        </p:txBody>
      </p:sp>
      <p:pic>
        <p:nvPicPr>
          <p:cNvPr id="6146" name="Picture 2" descr="Announcing OpenTelemetry: the merger of OpenCensus and OpenTracing">
            <a:extLst>
              <a:ext uri="{FF2B5EF4-FFF2-40B4-BE49-F238E27FC236}">
                <a16:creationId xmlns:a16="http://schemas.microsoft.com/office/drawing/2014/main" id="{C88B9764-BEF4-5DFF-AC5B-39E5C7F7E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3908" y="835744"/>
            <a:ext cx="6439588" cy="225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3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773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7A78-B102-F458-4A18-776C1C490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 dirty="0"/>
              <a:t>About Me</a:t>
            </a:r>
          </a:p>
        </p:txBody>
      </p:sp>
      <p:pic>
        <p:nvPicPr>
          <p:cNvPr id="5" name="Picture 4" descr="A sign on a pole&#10;&#10;Description automatically generated">
            <a:extLst>
              <a:ext uri="{FF2B5EF4-FFF2-40B4-BE49-F238E27FC236}">
                <a16:creationId xmlns:a16="http://schemas.microsoft.com/office/drawing/2014/main" id="{B3AF0001-B5E7-9278-2A1A-5889BD43E3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434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5285F-96DF-0F21-C535-8B47AB3BA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574" y="3861708"/>
            <a:ext cx="7485413" cy="2452687"/>
          </a:xfrm>
        </p:spPr>
        <p:txBody>
          <a:bodyPr anchor="ctr">
            <a:normAutofit/>
          </a:bodyPr>
          <a:lstStyle/>
          <a:p>
            <a:r>
              <a:rPr lang="en-US" sz="2400" dirty="0"/>
              <a:t>Owner and Founder of </a:t>
            </a:r>
            <a:r>
              <a:rPr lang="en-US" sz="2400" dirty="0" err="1"/>
              <a:t>JasperFx</a:t>
            </a:r>
            <a:r>
              <a:rPr lang="en-US" sz="2400" dirty="0"/>
              <a:t> Software LLC</a:t>
            </a:r>
          </a:p>
          <a:p>
            <a:r>
              <a:rPr lang="en-US" sz="2400" dirty="0"/>
              <a:t>Marten Core Team &amp; Wolverine Project Leader</a:t>
            </a:r>
          </a:p>
          <a:p>
            <a:r>
              <a:rPr lang="en-US" sz="2400" dirty="0"/>
              <a:t>Longtime OSS Author (</a:t>
            </a:r>
            <a:r>
              <a:rPr lang="en-US" sz="2400" dirty="0" err="1"/>
              <a:t>StructureMap</a:t>
            </a:r>
            <a:r>
              <a:rPr lang="en-US" sz="2400" dirty="0"/>
              <a:t> et al)</a:t>
            </a:r>
          </a:p>
          <a:p>
            <a:r>
              <a:rPr lang="en-US" sz="2400" dirty="0"/>
              <a:t>https://</a:t>
            </a:r>
            <a:r>
              <a:rPr lang="en-US" sz="2400" dirty="0" err="1"/>
              <a:t>jeremydmiller.com</a:t>
            </a:r>
            <a:endParaRPr lang="en-US" sz="24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953417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96D106-60FF-224D-E425-CCFD0DC01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Multi-Tenancy</a:t>
            </a:r>
          </a:p>
        </p:txBody>
      </p:sp>
      <p:sp>
        <p:nvSpPr>
          <p:cNvPr id="205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751A8-13AA-B95C-8639-4332C272A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Marten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Conjoined Multi Tenancy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Separate Database per Tenant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Wolverine Tenant Id Propagation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Wolverine Tenant Id Detection</a:t>
            </a:r>
          </a:p>
        </p:txBody>
      </p:sp>
    </p:spTree>
    <p:extLst>
      <p:ext uri="{BB962C8B-B14F-4D97-AF65-F5344CB8AC3E}">
        <p14:creationId xmlns:p14="http://schemas.microsoft.com/office/powerpoint/2010/main" val="20139665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1BD47A-4191-61AF-97A2-4EFB2FAFD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/>
              <a:t>Resources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BAE6D-3108-94A3-1D2D-CBA3629A5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/>
              <a:t>JasperFx Software – </a:t>
            </a:r>
            <a:r>
              <a:rPr lang="en-US" sz="2200">
                <a:hlinkClick r:id="rId2"/>
              </a:rPr>
              <a:t>https://jasperfx.net</a:t>
            </a:r>
            <a:endParaRPr lang="en-US" sz="2200"/>
          </a:p>
          <a:p>
            <a:r>
              <a:rPr lang="en-US" sz="2200"/>
              <a:t>Marten – </a:t>
            </a:r>
            <a:r>
              <a:rPr lang="en-US" sz="2200">
                <a:hlinkClick r:id="rId3"/>
              </a:rPr>
              <a:t>https://martendb.io</a:t>
            </a:r>
            <a:endParaRPr lang="en-US" sz="2200"/>
          </a:p>
          <a:p>
            <a:r>
              <a:rPr lang="en-US" sz="2200"/>
              <a:t>Wolverine – </a:t>
            </a:r>
            <a:r>
              <a:rPr lang="en-US" sz="2200">
                <a:hlinkClick r:id="rId4"/>
              </a:rPr>
              <a:t>https://wolverine.netlify.app</a:t>
            </a:r>
            <a:endParaRPr lang="en-US" sz="2200"/>
          </a:p>
          <a:p>
            <a:pPr marL="0" indent="0">
              <a:buNone/>
            </a:pPr>
            <a:endParaRPr lang="en-US" sz="2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CC16F3-3EBA-1447-B2D0-512E1D990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3452" y="640080"/>
            <a:ext cx="449016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5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40EC31-D76F-39C2-320A-D955BC712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The “Critter Stack”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CBABA5C-0265-4083-9356-E65B64FD18D5}"/>
              </a:ext>
            </a:extLst>
          </p:cNvPr>
          <p:cNvSpPr txBox="1">
            <a:spLocks/>
          </p:cNvSpPr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Marten, Wolverine, Weasel (“Mustelidae”)</a:t>
            </a:r>
          </a:p>
          <a:p>
            <a:r>
              <a:rPr lang="en-US" sz="2000" dirty="0"/>
              <a:t>Toolset for Event Driven Architecture</a:t>
            </a:r>
          </a:p>
          <a:p>
            <a:r>
              <a:rPr lang="en-US" sz="2000" dirty="0"/>
              <a:t>Low ceremony coding model</a:t>
            </a:r>
          </a:p>
          <a:p>
            <a:r>
              <a:rPr lang="en-US" sz="2000" dirty="0"/>
              <a:t>High testability &amp; low friction </a:t>
            </a:r>
            <a:br>
              <a:rPr lang="en-US" sz="2000" dirty="0"/>
            </a:br>
            <a:r>
              <a:rPr lang="en-US" sz="2000" dirty="0"/>
              <a:t>integration testing</a:t>
            </a:r>
          </a:p>
          <a:p>
            <a:r>
              <a:rPr lang="en-US" sz="2000" dirty="0"/>
              <a:t>Low friction developer experience</a:t>
            </a:r>
          </a:p>
          <a:p>
            <a:r>
              <a:rPr lang="en-US" sz="2000" dirty="0"/>
              <a:t>Robust system development</a:t>
            </a:r>
          </a:p>
          <a:p>
            <a:endParaRPr lang="en-US" sz="2000" dirty="0"/>
          </a:p>
        </p:txBody>
      </p:sp>
      <p:pic>
        <p:nvPicPr>
          <p:cNvPr id="1026" name="Picture 2" descr="Discover the Elusive Pine Marten in Scotland">
            <a:extLst>
              <a:ext uri="{FF2B5EF4-FFF2-40B4-BE49-F238E27FC236}">
                <a16:creationId xmlns:a16="http://schemas.microsoft.com/office/drawing/2014/main" id="{BD559FA6-EA5E-1956-C5D0-54A5D72D64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9" r="2718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701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265B3-A036-0CD0-3CE8-C566B5996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Weasel</a:t>
            </a:r>
          </a:p>
        </p:txBody>
      </p:sp>
      <p:sp>
        <p:nvSpPr>
          <p:cNvPr id="3081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long-tailed weasel">
            <a:extLst>
              <a:ext uri="{FF2B5EF4-FFF2-40B4-BE49-F238E27FC236}">
                <a16:creationId xmlns:a16="http://schemas.microsoft.com/office/drawing/2014/main" id="{D2130504-9D6B-D9D3-0BC1-868C1303EA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8" r="19741"/>
          <a:stretch/>
        </p:blipFill>
        <p:spPr bwMode="auto">
          <a:xfrm>
            <a:off x="572492" y="2002056"/>
            <a:ext cx="3943849" cy="4184060"/>
          </a:xfrm>
          <a:custGeom>
            <a:avLst/>
            <a:gdLst/>
            <a:ahLst/>
            <a:cxnLst/>
            <a:rect l="l" t="t" r="r" b="b"/>
            <a:pathLst>
              <a:path w="3807743" h="6307845">
                <a:moveTo>
                  <a:pt x="723201" y="386"/>
                </a:moveTo>
                <a:cubicBezTo>
                  <a:pt x="853884" y="-4204"/>
                  <a:pt x="1013493" y="33912"/>
                  <a:pt x="1176100" y="22622"/>
                </a:cubicBezTo>
                <a:cubicBezTo>
                  <a:pt x="1230302" y="18859"/>
                  <a:pt x="1281736" y="20622"/>
                  <a:pt x="1331852" y="24473"/>
                </a:cubicBezTo>
                <a:lnTo>
                  <a:pt x="1439547" y="34944"/>
                </a:lnTo>
                <a:lnTo>
                  <a:pt x="1484197" y="36226"/>
                </a:lnTo>
                <a:cubicBezTo>
                  <a:pt x="1535166" y="35421"/>
                  <a:pt x="1586369" y="31625"/>
                  <a:pt x="1636625" y="22622"/>
                </a:cubicBezTo>
                <a:cubicBezTo>
                  <a:pt x="1686882" y="13619"/>
                  <a:pt x="1729837" y="10653"/>
                  <a:pt x="1768740" y="10885"/>
                </a:cubicBezTo>
                <a:lnTo>
                  <a:pt x="1829538" y="15086"/>
                </a:lnTo>
                <a:lnTo>
                  <a:pt x="1869968" y="7996"/>
                </a:lnTo>
                <a:cubicBezTo>
                  <a:pt x="1953577" y="-31"/>
                  <a:pt x="2036989" y="9808"/>
                  <a:pt x="2112925" y="20118"/>
                </a:cubicBezTo>
                <a:lnTo>
                  <a:pt x="2119331" y="20977"/>
                </a:lnTo>
                <a:lnTo>
                  <a:pt x="2221855" y="13374"/>
                </a:lnTo>
                <a:cubicBezTo>
                  <a:pt x="2261207" y="12845"/>
                  <a:pt x="2298379" y="14359"/>
                  <a:pt x="2333484" y="16393"/>
                </a:cubicBezTo>
                <a:lnTo>
                  <a:pt x="2372613" y="18812"/>
                </a:lnTo>
                <a:lnTo>
                  <a:pt x="2404945" y="9387"/>
                </a:lnTo>
                <a:cubicBezTo>
                  <a:pt x="2452532" y="1754"/>
                  <a:pt x="2506192" y="9333"/>
                  <a:pt x="2561622" y="17814"/>
                </a:cubicBezTo>
                <a:lnTo>
                  <a:pt x="2583950" y="20591"/>
                </a:lnTo>
                <a:lnTo>
                  <a:pt x="2643527" y="20319"/>
                </a:lnTo>
                <a:cubicBezTo>
                  <a:pt x="2669677" y="20426"/>
                  <a:pt x="2697963" y="20717"/>
                  <a:pt x="2727392" y="21103"/>
                </a:cubicBezTo>
                <a:lnTo>
                  <a:pt x="2786908" y="21989"/>
                </a:lnTo>
                <a:lnTo>
                  <a:pt x="2846459" y="13267"/>
                </a:lnTo>
                <a:cubicBezTo>
                  <a:pt x="2896401" y="10176"/>
                  <a:pt x="2960607" y="12733"/>
                  <a:pt x="3036361" y="17072"/>
                </a:cubicBezTo>
                <a:lnTo>
                  <a:pt x="3129100" y="22671"/>
                </a:lnTo>
                <a:lnTo>
                  <a:pt x="3130653" y="22622"/>
                </a:lnTo>
                <a:cubicBezTo>
                  <a:pt x="3178874" y="19804"/>
                  <a:pt x="3260845" y="26231"/>
                  <a:pt x="3352422" y="32691"/>
                </a:cubicBezTo>
                <a:lnTo>
                  <a:pt x="3362608" y="33356"/>
                </a:lnTo>
                <a:lnTo>
                  <a:pt x="3446036" y="35579"/>
                </a:lnTo>
                <a:cubicBezTo>
                  <a:pt x="3550323" y="36566"/>
                  <a:pt x="3662083" y="33535"/>
                  <a:pt x="3778601" y="22622"/>
                </a:cubicBezTo>
                <a:cubicBezTo>
                  <a:pt x="3793981" y="243672"/>
                  <a:pt x="3764152" y="318695"/>
                  <a:pt x="3778601" y="467157"/>
                </a:cubicBezTo>
                <a:cubicBezTo>
                  <a:pt x="3790077" y="557563"/>
                  <a:pt x="3783697" y="684218"/>
                  <a:pt x="3777639" y="811856"/>
                </a:cubicBezTo>
                <a:lnTo>
                  <a:pt x="3773760" y="922625"/>
                </a:lnTo>
                <a:lnTo>
                  <a:pt x="3778601" y="974384"/>
                </a:lnTo>
                <a:cubicBezTo>
                  <a:pt x="3785784" y="1003717"/>
                  <a:pt x="3785160" y="1041120"/>
                  <a:pt x="3781239" y="1085904"/>
                </a:cubicBezTo>
                <a:lnTo>
                  <a:pt x="3776107" y="1132519"/>
                </a:lnTo>
                <a:lnTo>
                  <a:pt x="3778601" y="1162456"/>
                </a:lnTo>
                <a:cubicBezTo>
                  <a:pt x="3791360" y="1256797"/>
                  <a:pt x="3774958" y="1367020"/>
                  <a:pt x="3763568" y="1469787"/>
                </a:cubicBezTo>
                <a:lnTo>
                  <a:pt x="3758806" y="1520515"/>
                </a:lnTo>
                <a:lnTo>
                  <a:pt x="3760417" y="1549437"/>
                </a:lnTo>
                <a:cubicBezTo>
                  <a:pt x="3764298" y="1588133"/>
                  <a:pt x="3770171" y="1628243"/>
                  <a:pt x="3778601" y="1669683"/>
                </a:cubicBezTo>
                <a:cubicBezTo>
                  <a:pt x="3846039" y="2001203"/>
                  <a:pt x="3774784" y="2142285"/>
                  <a:pt x="3778601" y="2364982"/>
                </a:cubicBezTo>
                <a:lnTo>
                  <a:pt x="3776565" y="2406088"/>
                </a:lnTo>
                <a:lnTo>
                  <a:pt x="3778601" y="2427673"/>
                </a:lnTo>
                <a:cubicBezTo>
                  <a:pt x="3821357" y="2695960"/>
                  <a:pt x="3735684" y="2699438"/>
                  <a:pt x="3778601" y="2809517"/>
                </a:cubicBezTo>
                <a:cubicBezTo>
                  <a:pt x="3789330" y="2837037"/>
                  <a:pt x="3791666" y="2872927"/>
                  <a:pt x="3789892" y="2914654"/>
                </a:cubicBezTo>
                <a:lnTo>
                  <a:pt x="3784971" y="2966248"/>
                </a:lnTo>
                <a:lnTo>
                  <a:pt x="3796722" y="3024078"/>
                </a:lnTo>
                <a:cubicBezTo>
                  <a:pt x="3809238" y="3115139"/>
                  <a:pt x="3806232" y="3210898"/>
                  <a:pt x="3799338" y="3302850"/>
                </a:cubicBezTo>
                <a:lnTo>
                  <a:pt x="3787405" y="3438354"/>
                </a:lnTo>
                <a:lnTo>
                  <a:pt x="3790719" y="3460532"/>
                </a:lnTo>
                <a:cubicBezTo>
                  <a:pt x="3797323" y="3541872"/>
                  <a:pt x="3789007" y="3624193"/>
                  <a:pt x="3780361" y="3709762"/>
                </a:cubicBezTo>
                <a:lnTo>
                  <a:pt x="3780169" y="3712283"/>
                </a:lnTo>
                <a:lnTo>
                  <a:pt x="3781239" y="3768266"/>
                </a:lnTo>
                <a:cubicBezTo>
                  <a:pt x="3780994" y="3815588"/>
                  <a:pt x="3779902" y="3863939"/>
                  <a:pt x="3778794" y="3912511"/>
                </a:cubicBezTo>
                <a:lnTo>
                  <a:pt x="3776324" y="4054010"/>
                </a:lnTo>
                <a:lnTo>
                  <a:pt x="3778601" y="4074733"/>
                </a:lnTo>
                <a:cubicBezTo>
                  <a:pt x="3822365" y="4336760"/>
                  <a:pt x="3765189" y="4482586"/>
                  <a:pt x="3778601" y="4644650"/>
                </a:cubicBezTo>
                <a:cubicBezTo>
                  <a:pt x="3781954" y="4685166"/>
                  <a:pt x="3782850" y="4718916"/>
                  <a:pt x="3782504" y="4749344"/>
                </a:cubicBezTo>
                <a:lnTo>
                  <a:pt x="3780512" y="4796832"/>
                </a:lnTo>
                <a:lnTo>
                  <a:pt x="3786260" y="4877451"/>
                </a:lnTo>
                <a:cubicBezTo>
                  <a:pt x="3786165" y="4918212"/>
                  <a:pt x="3784020" y="4964155"/>
                  <a:pt x="3781623" y="5015963"/>
                </a:cubicBezTo>
                <a:lnTo>
                  <a:pt x="3779076" y="5087925"/>
                </a:lnTo>
                <a:lnTo>
                  <a:pt x="3779599" y="5155456"/>
                </a:lnTo>
                <a:lnTo>
                  <a:pt x="3775907" y="5219073"/>
                </a:lnTo>
                <a:lnTo>
                  <a:pt x="3778601" y="5402640"/>
                </a:lnTo>
                <a:cubicBezTo>
                  <a:pt x="3780494" y="5441637"/>
                  <a:pt x="3781680" y="5475146"/>
                  <a:pt x="3782335" y="5504141"/>
                </a:cubicBezTo>
                <a:lnTo>
                  <a:pt x="3782798" y="5566951"/>
                </a:lnTo>
                <a:lnTo>
                  <a:pt x="3786885" y="5599303"/>
                </a:lnTo>
                <a:cubicBezTo>
                  <a:pt x="3799534" y="5776838"/>
                  <a:pt x="3769350" y="6111156"/>
                  <a:pt x="3778601" y="6291711"/>
                </a:cubicBezTo>
                <a:cubicBezTo>
                  <a:pt x="3687392" y="6306733"/>
                  <a:pt x="3632350" y="6304889"/>
                  <a:pt x="3574752" y="6300212"/>
                </a:cubicBezTo>
                <a:lnTo>
                  <a:pt x="3545837" y="6297718"/>
                </a:lnTo>
                <a:lnTo>
                  <a:pt x="3527963" y="6296834"/>
                </a:lnTo>
                <a:cubicBezTo>
                  <a:pt x="3482151" y="6294419"/>
                  <a:pt x="3430025" y="6291672"/>
                  <a:pt x="3355561" y="6291711"/>
                </a:cubicBezTo>
                <a:cubicBezTo>
                  <a:pt x="3304843" y="6293555"/>
                  <a:pt x="3262749" y="6292377"/>
                  <a:pt x="3225711" y="6290098"/>
                </a:cubicBezTo>
                <a:lnTo>
                  <a:pt x="3218247" y="6289525"/>
                </a:lnTo>
                <a:lnTo>
                  <a:pt x="3198550" y="6289212"/>
                </a:lnTo>
                <a:cubicBezTo>
                  <a:pt x="3144315" y="6287803"/>
                  <a:pt x="3088976" y="6286105"/>
                  <a:pt x="3034921" y="6284968"/>
                </a:cubicBezTo>
                <a:lnTo>
                  <a:pt x="2973802" y="6284626"/>
                </a:lnTo>
                <a:lnTo>
                  <a:pt x="2932520" y="6291711"/>
                </a:lnTo>
                <a:cubicBezTo>
                  <a:pt x="2893699" y="6300111"/>
                  <a:pt x="2847670" y="6301992"/>
                  <a:pt x="2797581" y="6300669"/>
                </a:cubicBezTo>
                <a:lnTo>
                  <a:pt x="2672392" y="6292599"/>
                </a:lnTo>
                <a:lnTo>
                  <a:pt x="2629726" y="6293120"/>
                </a:lnTo>
                <a:lnTo>
                  <a:pt x="2540544" y="6284698"/>
                </a:lnTo>
                <a:lnTo>
                  <a:pt x="2473475" y="6280786"/>
                </a:lnTo>
                <a:cubicBezTo>
                  <a:pt x="2419724" y="6279900"/>
                  <a:pt x="2368202" y="6282437"/>
                  <a:pt x="2322057" y="6291711"/>
                </a:cubicBezTo>
                <a:cubicBezTo>
                  <a:pt x="2275912" y="6300985"/>
                  <a:pt x="2236301" y="6305003"/>
                  <a:pt x="2199195" y="6305968"/>
                </a:cubicBezTo>
                <a:lnTo>
                  <a:pt x="2094190" y="6302012"/>
                </a:lnTo>
                <a:lnTo>
                  <a:pt x="2029724" y="6307766"/>
                </a:lnTo>
                <a:cubicBezTo>
                  <a:pt x="1971866" y="6308389"/>
                  <a:pt x="1916420" y="6305265"/>
                  <a:pt x="1864312" y="6301339"/>
                </a:cubicBezTo>
                <a:lnTo>
                  <a:pt x="1761307" y="6293375"/>
                </a:lnTo>
                <a:lnTo>
                  <a:pt x="1745972" y="6293782"/>
                </a:lnTo>
                <a:cubicBezTo>
                  <a:pt x="1699734" y="6294177"/>
                  <a:pt x="1664143" y="6292827"/>
                  <a:pt x="1633352" y="6291083"/>
                </a:cubicBezTo>
                <a:lnTo>
                  <a:pt x="1621369" y="6290324"/>
                </a:lnTo>
                <a:lnTo>
                  <a:pt x="1599140" y="6291711"/>
                </a:lnTo>
                <a:cubicBezTo>
                  <a:pt x="1564093" y="6296354"/>
                  <a:pt x="1527169" y="6296254"/>
                  <a:pt x="1488567" y="6294097"/>
                </a:cubicBezTo>
                <a:lnTo>
                  <a:pt x="1429716" y="6289243"/>
                </a:lnTo>
                <a:lnTo>
                  <a:pt x="1401008" y="6291711"/>
                </a:lnTo>
                <a:cubicBezTo>
                  <a:pt x="1314301" y="6301163"/>
                  <a:pt x="1222976" y="6299856"/>
                  <a:pt x="1127367" y="6296839"/>
                </a:cubicBezTo>
                <a:lnTo>
                  <a:pt x="1062601" y="6295730"/>
                </a:lnTo>
                <a:lnTo>
                  <a:pt x="964991" y="6305909"/>
                </a:lnTo>
                <a:cubicBezTo>
                  <a:pt x="833250" y="6307778"/>
                  <a:pt x="714190" y="6280255"/>
                  <a:pt x="603122" y="6291711"/>
                </a:cubicBezTo>
                <a:cubicBezTo>
                  <a:pt x="455032" y="6306986"/>
                  <a:pt x="261206" y="6260346"/>
                  <a:pt x="30143" y="6291711"/>
                </a:cubicBezTo>
                <a:cubicBezTo>
                  <a:pt x="-1198" y="6167281"/>
                  <a:pt x="7291" y="6044138"/>
                  <a:pt x="19371" y="5934598"/>
                </a:cubicBezTo>
                <a:lnTo>
                  <a:pt x="33559" y="5801663"/>
                </a:lnTo>
                <a:lnTo>
                  <a:pt x="30143" y="5784485"/>
                </a:lnTo>
                <a:cubicBezTo>
                  <a:pt x="7257" y="5691455"/>
                  <a:pt x="7506" y="5585492"/>
                  <a:pt x="13352" y="5476692"/>
                </a:cubicBezTo>
                <a:lnTo>
                  <a:pt x="21882" y="5346809"/>
                </a:lnTo>
                <a:lnTo>
                  <a:pt x="22064" y="5339439"/>
                </a:lnTo>
                <a:lnTo>
                  <a:pt x="29601" y="5166357"/>
                </a:lnTo>
                <a:lnTo>
                  <a:pt x="30143" y="5151877"/>
                </a:lnTo>
                <a:cubicBezTo>
                  <a:pt x="30018" y="5125783"/>
                  <a:pt x="30111" y="5102484"/>
                  <a:pt x="30346" y="5081409"/>
                </a:cubicBezTo>
                <a:lnTo>
                  <a:pt x="30433" y="5076663"/>
                </a:lnTo>
                <a:lnTo>
                  <a:pt x="30143" y="4963804"/>
                </a:lnTo>
                <a:cubicBezTo>
                  <a:pt x="27040" y="4910138"/>
                  <a:pt x="27067" y="4856021"/>
                  <a:pt x="28459" y="4800989"/>
                </a:cubicBezTo>
                <a:lnTo>
                  <a:pt x="30399" y="4750796"/>
                </a:lnTo>
                <a:lnTo>
                  <a:pt x="31514" y="4666872"/>
                </a:lnTo>
                <a:lnTo>
                  <a:pt x="34697" y="4639551"/>
                </a:lnTo>
                <a:lnTo>
                  <a:pt x="34963" y="4632686"/>
                </a:lnTo>
                <a:cubicBezTo>
                  <a:pt x="37318" y="4575362"/>
                  <a:pt x="39271" y="4516661"/>
                  <a:pt x="39056" y="4456118"/>
                </a:cubicBezTo>
                <a:lnTo>
                  <a:pt x="36996" y="4412759"/>
                </a:lnTo>
                <a:lnTo>
                  <a:pt x="30143" y="4388188"/>
                </a:lnTo>
                <a:cubicBezTo>
                  <a:pt x="7389" y="4328002"/>
                  <a:pt x="11492" y="4256950"/>
                  <a:pt x="19232" y="4188739"/>
                </a:cubicBezTo>
                <a:lnTo>
                  <a:pt x="23985" y="4147809"/>
                </a:lnTo>
                <a:lnTo>
                  <a:pt x="23690" y="4087290"/>
                </a:lnTo>
                <a:lnTo>
                  <a:pt x="29097" y="3984687"/>
                </a:lnTo>
                <a:lnTo>
                  <a:pt x="28035" y="3962690"/>
                </a:lnTo>
                <a:cubicBezTo>
                  <a:pt x="28525" y="3945828"/>
                  <a:pt x="30052" y="3926691"/>
                  <a:pt x="32148" y="3905387"/>
                </a:cubicBezTo>
                <a:lnTo>
                  <a:pt x="34754" y="3881032"/>
                </a:lnTo>
                <a:lnTo>
                  <a:pt x="39206" y="3802233"/>
                </a:lnTo>
                <a:cubicBezTo>
                  <a:pt x="39778" y="3763353"/>
                  <a:pt x="37619" y="3728800"/>
                  <a:pt x="30143" y="3698588"/>
                </a:cubicBezTo>
                <a:cubicBezTo>
                  <a:pt x="7714" y="3607954"/>
                  <a:pt x="33117" y="3482508"/>
                  <a:pt x="36579" y="3365983"/>
                </a:cubicBezTo>
                <a:lnTo>
                  <a:pt x="36510" y="3356621"/>
                </a:lnTo>
                <a:lnTo>
                  <a:pt x="30143" y="3311044"/>
                </a:lnTo>
                <a:cubicBezTo>
                  <a:pt x="14271" y="3224157"/>
                  <a:pt x="11445" y="3149243"/>
                  <a:pt x="14856" y="3082749"/>
                </a:cubicBezTo>
                <a:lnTo>
                  <a:pt x="22229" y="3005366"/>
                </a:lnTo>
                <a:lnTo>
                  <a:pt x="27244" y="2895198"/>
                </a:lnTo>
                <a:cubicBezTo>
                  <a:pt x="29143" y="2848776"/>
                  <a:pt x="30527" y="2799531"/>
                  <a:pt x="30143" y="2746826"/>
                </a:cubicBezTo>
                <a:lnTo>
                  <a:pt x="36784" y="2638240"/>
                </a:lnTo>
                <a:lnTo>
                  <a:pt x="30143" y="2615745"/>
                </a:lnTo>
                <a:cubicBezTo>
                  <a:pt x="-20952" y="2495890"/>
                  <a:pt x="17898" y="2340273"/>
                  <a:pt x="37923" y="2201958"/>
                </a:cubicBezTo>
                <a:lnTo>
                  <a:pt x="42734" y="2158379"/>
                </a:lnTo>
                <a:lnTo>
                  <a:pt x="30143" y="2114218"/>
                </a:lnTo>
                <a:cubicBezTo>
                  <a:pt x="2269" y="2040950"/>
                  <a:pt x="-2735" y="1972014"/>
                  <a:pt x="1162" y="1906697"/>
                </a:cubicBezTo>
                <a:lnTo>
                  <a:pt x="6289" y="1854885"/>
                </a:lnTo>
                <a:lnTo>
                  <a:pt x="8053" y="1809168"/>
                </a:lnTo>
                <a:cubicBezTo>
                  <a:pt x="9832" y="1790244"/>
                  <a:pt x="12470" y="1771472"/>
                  <a:pt x="15415" y="1752867"/>
                </a:cubicBezTo>
                <a:lnTo>
                  <a:pt x="30925" y="1652561"/>
                </a:lnTo>
                <a:lnTo>
                  <a:pt x="30143" y="1606992"/>
                </a:lnTo>
                <a:cubicBezTo>
                  <a:pt x="28397" y="1588584"/>
                  <a:pt x="27931" y="1568665"/>
                  <a:pt x="28348" y="1547550"/>
                </a:cubicBezTo>
                <a:lnTo>
                  <a:pt x="29206" y="1531212"/>
                </a:lnTo>
                <a:lnTo>
                  <a:pt x="23637" y="1487282"/>
                </a:lnTo>
                <a:cubicBezTo>
                  <a:pt x="16479" y="1367166"/>
                  <a:pt x="59638" y="1246041"/>
                  <a:pt x="30143" y="1156757"/>
                </a:cubicBezTo>
                <a:cubicBezTo>
                  <a:pt x="21716" y="1131248"/>
                  <a:pt x="18318" y="1090735"/>
                  <a:pt x="17757" y="1041370"/>
                </a:cubicBezTo>
                <a:lnTo>
                  <a:pt x="18463" y="985697"/>
                </a:lnTo>
                <a:lnTo>
                  <a:pt x="16239" y="975915"/>
                </a:lnTo>
                <a:cubicBezTo>
                  <a:pt x="13541" y="957312"/>
                  <a:pt x="12597" y="940330"/>
                  <a:pt x="12862" y="924477"/>
                </a:cubicBezTo>
                <a:lnTo>
                  <a:pt x="23640" y="845857"/>
                </a:lnTo>
                <a:lnTo>
                  <a:pt x="30907" y="688163"/>
                </a:lnTo>
                <a:lnTo>
                  <a:pt x="31375" y="662715"/>
                </a:lnTo>
                <a:lnTo>
                  <a:pt x="30143" y="655230"/>
                </a:lnTo>
                <a:cubicBezTo>
                  <a:pt x="20345" y="615334"/>
                  <a:pt x="17924" y="569960"/>
                  <a:pt x="19185" y="520814"/>
                </a:cubicBezTo>
                <a:lnTo>
                  <a:pt x="26662" y="415314"/>
                </a:lnTo>
                <a:lnTo>
                  <a:pt x="25635" y="383217"/>
                </a:lnTo>
                <a:cubicBezTo>
                  <a:pt x="25461" y="243905"/>
                  <a:pt x="35455" y="113017"/>
                  <a:pt x="30143" y="22622"/>
                </a:cubicBezTo>
                <a:cubicBezTo>
                  <a:pt x="90096" y="13526"/>
                  <a:pt x="146841" y="12585"/>
                  <a:pt x="200495" y="15390"/>
                </a:cubicBezTo>
                <a:lnTo>
                  <a:pt x="324102" y="27794"/>
                </a:lnTo>
                <a:lnTo>
                  <a:pt x="329634" y="27979"/>
                </a:lnTo>
                <a:cubicBezTo>
                  <a:pt x="398332" y="30204"/>
                  <a:pt x="468106" y="31425"/>
                  <a:pt x="551798" y="27886"/>
                </a:cubicBezTo>
                <a:lnTo>
                  <a:pt x="592464" y="25476"/>
                </a:lnTo>
                <a:lnTo>
                  <a:pt x="603122" y="22622"/>
                </a:lnTo>
                <a:cubicBezTo>
                  <a:pt x="639294" y="8191"/>
                  <a:pt x="679641" y="1916"/>
                  <a:pt x="723201" y="38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09490-1FA0-6554-651C-AFB2A33B8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955" y="2071316"/>
            <a:ext cx="6713552" cy="4114800"/>
          </a:xfrm>
        </p:spPr>
        <p:txBody>
          <a:bodyPr anchor="t">
            <a:normAutofit/>
          </a:bodyPr>
          <a:lstStyle/>
          <a:p>
            <a:r>
              <a:rPr lang="en-US" sz="2200"/>
              <a:t>OSS Library for Low Level Database Utilities</a:t>
            </a:r>
          </a:p>
          <a:p>
            <a:r>
              <a:rPr lang="en-US" sz="2200"/>
              <a:t>Supporting Actor</a:t>
            </a:r>
          </a:p>
          <a:p>
            <a:r>
              <a:rPr lang="en-US" sz="2200"/>
              <a:t>Command Batching</a:t>
            </a:r>
          </a:p>
          <a:p>
            <a:r>
              <a:rPr lang="en-US" sz="2200"/>
              <a:t>SQL Generation</a:t>
            </a:r>
          </a:p>
          <a:p>
            <a:r>
              <a:rPr lang="en-US" sz="2200"/>
              <a:t>Schema Migrations</a:t>
            </a:r>
          </a:p>
          <a:p>
            <a:r>
              <a:rPr lang="en-US" sz="2200"/>
              <a:t>Makes ADO.Net less aggravating</a:t>
            </a:r>
          </a:p>
        </p:txBody>
      </p:sp>
    </p:spTree>
    <p:extLst>
      <p:ext uri="{BB962C8B-B14F-4D97-AF65-F5344CB8AC3E}">
        <p14:creationId xmlns:p14="http://schemas.microsoft.com/office/powerpoint/2010/main" val="1687121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9F6C6F-7615-6172-F72C-E21D5BFE0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Marten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41BEE-C92D-6D7B-DDC4-8F888C62B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/>
              <a:t>Open Source .NET Library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/>
              <a:t>Uses PostgreSQL for Persistence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/>
              <a:t>ACID Compliant Document Store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/>
              <a:t>Integrated Event Sourcing</a:t>
            </a:r>
          </a:p>
          <a:p>
            <a:endParaRPr lang="en-US" sz="2200"/>
          </a:p>
        </p:txBody>
      </p:sp>
      <p:pic>
        <p:nvPicPr>
          <p:cNvPr id="4" name="Picture 3" descr="A logo with a cat and a letter&#10;&#10;Description automatically generated">
            <a:extLst>
              <a:ext uri="{FF2B5EF4-FFF2-40B4-BE49-F238E27FC236}">
                <a16:creationId xmlns:a16="http://schemas.microsoft.com/office/drawing/2014/main" id="{888E7BE9-8C23-3F6F-C813-699F1F7ED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155963" y="329183"/>
            <a:ext cx="3429969" cy="3429969"/>
          </a:xfrm>
          <a:prstGeom prst="rect">
            <a:avLst/>
          </a:prstGeom>
        </p:spPr>
      </p:pic>
      <p:pic>
        <p:nvPicPr>
          <p:cNvPr id="5" name="Picture 4" descr="Postgresql plain wordmark logo - Social media &amp; Logos Icons">
            <a:extLst>
              <a:ext uri="{FF2B5EF4-FFF2-40B4-BE49-F238E27FC236}">
                <a16:creationId xmlns:a16="http://schemas.microsoft.com/office/drawing/2014/main" id="{0D096626-EB5F-A0C5-C5A8-2646E68F5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73668" y="4079193"/>
            <a:ext cx="2176272" cy="217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532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9F6C6F-7615-6172-F72C-E21D5BFE0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Marten as Document Database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129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1421</TotalTime>
  <Words>710</Words>
  <Application>Microsoft Macintosh PowerPoint</Application>
  <PresentationFormat>Widescreen</PresentationFormat>
  <Paragraphs>132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Chinese Quotes</vt:lpstr>
      <vt:lpstr>Inter var</vt:lpstr>
      <vt:lpstr>Office Theme</vt:lpstr>
      <vt:lpstr>CQRS and Event Sourcing with the “Critter Stack”</vt:lpstr>
      <vt:lpstr>Goals of this Workshop</vt:lpstr>
      <vt:lpstr>Environmental Requirements</vt:lpstr>
      <vt:lpstr>Building a Critter Stack Application Series</vt:lpstr>
      <vt:lpstr>About Me</vt:lpstr>
      <vt:lpstr>The “Critter Stack”</vt:lpstr>
      <vt:lpstr>Weasel</vt:lpstr>
      <vt:lpstr>Marten</vt:lpstr>
      <vt:lpstr>Marten as Document Database</vt:lpstr>
      <vt:lpstr>Why a Document Database?</vt:lpstr>
      <vt:lpstr>Event Sourcing</vt:lpstr>
      <vt:lpstr>Advantages to Event Sourcing</vt:lpstr>
      <vt:lpstr>Help Desk API</vt:lpstr>
      <vt:lpstr>Event Storming – Help Desk Service</vt:lpstr>
      <vt:lpstr>Marten Event Sourcing Quickstart</vt:lpstr>
      <vt:lpstr>Marten Terminology</vt:lpstr>
      <vt:lpstr>Marten Projections</vt:lpstr>
      <vt:lpstr>Our first ”Incident” Projection</vt:lpstr>
      <vt:lpstr>”Read Side” Web Service</vt:lpstr>
      <vt:lpstr>Projection Considerations</vt:lpstr>
      <vt:lpstr>Time Travel</vt:lpstr>
      <vt:lpstr>Fast Web Services</vt:lpstr>
      <vt:lpstr>CQRS</vt:lpstr>
      <vt:lpstr>Building Command Handlers</vt:lpstr>
      <vt:lpstr>Automated Integration Testing</vt:lpstr>
      <vt:lpstr>Guest starring…</vt:lpstr>
      <vt:lpstr>Building a Test Harness</vt:lpstr>
      <vt:lpstr>Command Line Tools</vt:lpstr>
      <vt:lpstr>Wolverine</vt:lpstr>
      <vt:lpstr>Background work with Wolverine</vt:lpstr>
      <vt:lpstr>Wolverine as Mediator</vt:lpstr>
      <vt:lpstr>Aggregate Handler Workflow</vt:lpstr>
      <vt:lpstr>Drink the Koolaid and use Wolverine for HTTP </vt:lpstr>
      <vt:lpstr>Fluent Validation Middleware</vt:lpstr>
      <vt:lpstr>Unwinding the Magic</vt:lpstr>
      <vt:lpstr>Subscribing to Events</vt:lpstr>
      <vt:lpstr>Transactional Outbox</vt:lpstr>
      <vt:lpstr>Integration Testing for Wolverine Message Handling</vt:lpstr>
      <vt:lpstr>Vertical Slice Architecture the Wolverine Way</vt:lpstr>
      <vt:lpstr>Asynchronous Messaging with Wolverine and Rabbit MQ</vt:lpstr>
      <vt:lpstr>The “Stateful Resource” Model</vt:lpstr>
      <vt:lpstr>Error Handling and Resiliency</vt:lpstr>
      <vt:lpstr>Retries</vt:lpstr>
      <vt:lpstr>Dead Letter Queues</vt:lpstr>
      <vt:lpstr>Message Timeouts</vt:lpstr>
      <vt:lpstr>Circuit Breakers</vt:lpstr>
      <vt:lpstr>Critical Errors</vt:lpstr>
      <vt:lpstr>Designing for Concurrency</vt:lpstr>
      <vt:lpstr>Open Telemetry and Metrics</vt:lpstr>
      <vt:lpstr>Multi-Tenancy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CQRS and Event Sourcing with the “Critter Stack”</dc:title>
  <dc:creator>Jeremy Miller</dc:creator>
  <cp:lastModifiedBy>Jeremy Miller</cp:lastModifiedBy>
  <cp:revision>5</cp:revision>
  <dcterms:created xsi:type="dcterms:W3CDTF">2024-01-12T01:27:46Z</dcterms:created>
  <dcterms:modified xsi:type="dcterms:W3CDTF">2024-08-09T21:43:57Z</dcterms:modified>
</cp:coreProperties>
</file>